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kONdgYrnAssQfF/0fTo/CmWm7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46B739-984B-4D7B-AB8B-D5C262101205}">
  <a:tblStyle styleId="{6B46B739-984B-4D7B-AB8B-D5C26210120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8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6"/>
          <p:cNvPicPr preferRelativeResize="0"/>
          <p:nvPr/>
        </p:nvPicPr>
        <p:blipFill rotWithShape="1">
          <a:blip r:embed="rId3">
            <a:alphaModFix/>
          </a:blip>
          <a:srcRect r="49576" b="8510"/>
          <a:stretch/>
        </p:blipFill>
        <p:spPr>
          <a:xfrm>
            <a:off x="400050" y="395287"/>
            <a:ext cx="852487" cy="696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6"/>
          <p:cNvGrpSpPr/>
          <p:nvPr/>
        </p:nvGrpSpPr>
        <p:grpSpPr>
          <a:xfrm>
            <a:off x="5257536" y="395287"/>
            <a:ext cx="1676928" cy="1518926"/>
            <a:chOff x="400050" y="115910"/>
            <a:chExt cx="2115091" cy="1915805"/>
          </a:xfrm>
        </p:grpSpPr>
        <p:pic>
          <p:nvPicPr>
            <p:cNvPr id="19" name="Google Shape;19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9075" y="1436402"/>
              <a:ext cx="1926066" cy="5953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0050" y="115910"/>
              <a:ext cx="1190158" cy="132049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" name="Google Shape;21;p6"/>
          <p:cNvCxnSpPr/>
          <p:nvPr/>
        </p:nvCxnSpPr>
        <p:spPr>
          <a:xfrm>
            <a:off x="304800" y="5725138"/>
            <a:ext cx="8447667" cy="0"/>
          </a:xfrm>
          <a:prstGeom prst="straightConnector1">
            <a:avLst/>
          </a:prstGeom>
          <a:noFill/>
          <a:ln w="22225" cap="flat" cmpd="sng">
            <a:solidFill>
              <a:srgbClr val="A71D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5490" y="97716"/>
            <a:ext cx="1440425" cy="143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01421" y="395287"/>
            <a:ext cx="714375" cy="6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20175" y="4771964"/>
            <a:ext cx="3571875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Encabezado de sección">
  <p:cSld name="5_Encabezado de sec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2197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199" y="246793"/>
            <a:ext cx="1078839" cy="107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4821" y="246793"/>
            <a:ext cx="2500980" cy="668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333996"/>
            <a:ext cx="12192000" cy="368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subTitle" idx="4294967295"/>
          </p:nvPr>
        </p:nvSpPr>
        <p:spPr>
          <a:xfrm>
            <a:off x="310713" y="5845219"/>
            <a:ext cx="8370174" cy="89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200"/>
              <a:buFont typeface="Arial"/>
              <a:buNone/>
            </a:pPr>
            <a:r>
              <a:rPr lang="es-MX" sz="2200" b="0" i="0" u="none" strike="noStrike" cap="none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Colegio de Bachilleres del Estado de Quintana Roo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200"/>
              <a:buFont typeface="Arial"/>
              <a:buNone/>
            </a:pPr>
            <a:r>
              <a:rPr lang="es-MX" sz="2200" dirty="0">
                <a:solidFill>
                  <a:srgbClr val="D8D8D8"/>
                </a:solidFill>
              </a:rPr>
              <a:t>Corte al 31 </a:t>
            </a:r>
            <a:r>
              <a:rPr lang="es-MX" sz="2200">
                <a:solidFill>
                  <a:srgbClr val="D8D8D8"/>
                </a:solidFill>
              </a:rPr>
              <a:t>de marzo 20223</a:t>
            </a:r>
            <a:endParaRPr dirty="0"/>
          </a:p>
        </p:txBody>
      </p:sp>
      <p:sp>
        <p:nvSpPr>
          <p:cNvPr id="104" name="Google Shape;104;p1"/>
          <p:cNvSpPr txBox="1"/>
          <p:nvPr/>
        </p:nvSpPr>
        <p:spPr>
          <a:xfrm>
            <a:off x="1217035" y="2922342"/>
            <a:ext cx="991033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</a:pPr>
            <a:r>
              <a:rPr lang="es-MX" sz="5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II SESIÓN ORDINARIA 2023</a:t>
            </a: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1734208" y="2987080"/>
            <a:ext cx="914400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b) Avance del programa anual en cuanto a metas programadas e indicadores de todas las unidades administrativas</a:t>
            </a:r>
            <a:endParaRPr sz="36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/>
        </p:nvSpPr>
        <p:spPr>
          <a:xfrm>
            <a:off x="2821651" y="2468893"/>
            <a:ext cx="1815664" cy="174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/>
          <p:nvPr/>
        </p:nvSpPr>
        <p:spPr>
          <a:xfrm>
            <a:off x="4792464" y="522588"/>
            <a:ext cx="26070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 Trimestre 2023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6" name="Google Shape;116;p3"/>
          <p:cNvGraphicFramePr/>
          <p:nvPr/>
        </p:nvGraphicFramePr>
        <p:xfrm>
          <a:off x="0" y="2695716"/>
          <a:ext cx="12191975" cy="1128615"/>
        </p:xfrm>
        <a:graphic>
          <a:graphicData uri="http://schemas.openxmlformats.org/drawingml/2006/table">
            <a:tbl>
              <a:tblPr firstRow="1" firstCol="1" bandRow="1">
                <a:noFill/>
                <a:tableStyleId>{6B46B739-984B-4D7B-AB8B-D5C262101205}</a:tableStyleId>
              </a:tblPr>
              <a:tblGrid>
                <a:gridCol w="516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Nombre del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Indicador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25" marR="3925" marT="3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20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Programado del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Trimestre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25" marR="3925" marT="39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20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Ejecutado del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Trimestre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25" marR="3925" marT="39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20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Nivel de Cumplimiento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25" marR="3925" marT="39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20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Semaforización 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25" marR="3925" marT="3925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208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C03A03I03 - Porcentaje de estudiantes que participan en la feria mentalidad naranja </a:t>
                      </a:r>
                      <a:endParaRPr sz="1800" b="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100.00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105.314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105.314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7" name="Google Shape;117;p3"/>
          <p:cNvSpPr/>
          <p:nvPr/>
        </p:nvSpPr>
        <p:spPr>
          <a:xfrm>
            <a:off x="0" y="1741615"/>
            <a:ext cx="58435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Presupuestario: E035 – Educación Media superior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2821651" y="2468893"/>
            <a:ext cx="1815664" cy="174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4792464" y="522588"/>
            <a:ext cx="26070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 Trimestre 2023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4" name="Google Shape;124;p4"/>
          <p:cNvGraphicFramePr/>
          <p:nvPr/>
        </p:nvGraphicFramePr>
        <p:xfrm>
          <a:off x="0" y="2695716"/>
          <a:ext cx="12191975" cy="1128615"/>
        </p:xfrm>
        <a:graphic>
          <a:graphicData uri="http://schemas.openxmlformats.org/drawingml/2006/table">
            <a:tbl>
              <a:tblPr firstRow="1" firstCol="1" bandRow="1">
                <a:noFill/>
                <a:tableStyleId>{6B46B739-984B-4D7B-AB8B-D5C262101205}</a:tableStyleId>
              </a:tblPr>
              <a:tblGrid>
                <a:gridCol w="516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8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Nombre del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Indicador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25" marR="3925" marT="39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20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Programado del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Trimestre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25" marR="3925" marT="39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20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Ejecutado del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Trimestre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25" marR="3925" marT="39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20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Nivel de Cumplimiento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25" marR="3925" marT="3925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208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strike="noStrike" cap="none"/>
                        <a:t>Semaforización </a:t>
                      </a:r>
                      <a:endParaRPr sz="18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3925" marR="3925" marT="3925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7208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5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1" u="none" strike="noStrike" cap="none"/>
                        <a:t>C01IA1 - Porcentaje del Presupuesto Ejercido destinado a las áreas staff</a:t>
                      </a:r>
                      <a:endParaRPr sz="1800" b="0" i="1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29.745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27.104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91.120</a:t>
                      </a: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450" marR="44450" marT="0" marB="0" anchor="ctr"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5" name="Google Shape;125;p4"/>
          <p:cNvSpPr/>
          <p:nvPr/>
        </p:nvSpPr>
        <p:spPr>
          <a:xfrm>
            <a:off x="-4406" y="1741615"/>
            <a:ext cx="61828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 Presupuestario: M001 - Gestión y Apoyo Institucional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Panorámica</PresentationFormat>
  <Paragraphs>32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Hewlett-Packard Company</dc:creator>
  <cp:lastModifiedBy>karen canto martin</cp:lastModifiedBy>
  <cp:revision>2</cp:revision>
  <dcterms:created xsi:type="dcterms:W3CDTF">2022-11-17T15:23:52Z</dcterms:created>
  <dcterms:modified xsi:type="dcterms:W3CDTF">2023-04-25T15:20:14Z</dcterms:modified>
</cp:coreProperties>
</file>